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1" r:id="rId13"/>
    <p:sldId id="269" r:id="rId14"/>
    <p:sldId id="260" r:id="rId15"/>
    <p:sldId id="270" r:id="rId16"/>
    <p:sldId id="271" r:id="rId17"/>
    <p:sldId id="272" r:id="rId18"/>
    <p:sldId id="279" r:id="rId19"/>
    <p:sldId id="273" r:id="rId20"/>
    <p:sldId id="275" r:id="rId21"/>
    <p:sldId id="274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5D2D63D-43D8-A74E-B537-6DF35614804B}">
          <p14:sldIdLst>
            <p14:sldId id="256"/>
            <p14:sldId id="257"/>
            <p14:sldId id="259"/>
          </p14:sldIdLst>
        </p14:section>
        <p14:section name="Navigation 1" id="{F766D355-785B-3046-B500-71CEA4C439D0}">
          <p14:sldIdLst>
            <p14:sldId id="258"/>
            <p14:sldId id="262"/>
            <p14:sldId id="263"/>
            <p14:sldId id="264"/>
            <p14:sldId id="265"/>
            <p14:sldId id="266"/>
            <p14:sldId id="267"/>
            <p14:sldId id="268"/>
            <p14:sldId id="261"/>
            <p14:sldId id="269"/>
          </p14:sldIdLst>
        </p14:section>
        <p14:section name="Navigation 2" id="{E7038B5E-5E6D-2F47-AE2B-4BCC7B0D7571}">
          <p14:sldIdLst>
            <p14:sldId id="260"/>
            <p14:sldId id="270"/>
          </p14:sldIdLst>
        </p14:section>
        <p14:section name="Individual Sections" id="{C2D49E34-A72B-E747-B217-931E9AC1C21C}">
          <p14:sldIdLst>
            <p14:sldId id="271"/>
            <p14:sldId id="272"/>
            <p14:sldId id="279"/>
            <p14:sldId id="273"/>
            <p14:sldId id="275"/>
            <p14:sldId id="274"/>
            <p14:sldId id="276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18"/>
    <p:restoredTop sz="85832"/>
  </p:normalViewPr>
  <p:slideViewPr>
    <p:cSldViewPr snapToGrid="0" snapToObjects="1">
      <p:cViewPr>
        <p:scale>
          <a:sx n="102" d="100"/>
          <a:sy n="102" d="100"/>
        </p:scale>
        <p:origin x="872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4815F-B023-9549-9C37-78B539E7665F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21245-E1E7-0040-9332-C53565544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16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21245-E1E7-0040-9332-C53565544E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22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21245-E1E7-0040-9332-C53565544E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1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11/12/15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11/12/15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11/12/15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11/12/15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11/12/15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AU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AU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11/12/15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AU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AU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AU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11/12/15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11/12/15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11/12/15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11/12/15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11/12/15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11/12/15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11/12/15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11/12/15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11/12/15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11/12/15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11/12/15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11/12/15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Regent Website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2016 Vista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38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284599" y="2594111"/>
            <a:ext cx="1159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C000"/>
                </a:solidFill>
              </a:rPr>
              <a:t>Corporate</a:t>
            </a:r>
            <a:r>
              <a:rPr lang="en-US" sz="1600" dirty="0" smtClean="0"/>
              <a:t>: Dedicated sub-site for all Corporate Products such as </a:t>
            </a:r>
            <a:r>
              <a:rPr lang="en-US" sz="1600" b="1" dirty="0" smtClean="0">
                <a:solidFill>
                  <a:srgbClr val="FFC000"/>
                </a:solidFill>
              </a:rPr>
              <a:t>Branded Movie Money</a:t>
            </a:r>
            <a:r>
              <a:rPr lang="en-US" sz="1600" dirty="0" smtClean="0"/>
              <a:t>, </a:t>
            </a:r>
            <a:r>
              <a:rPr lang="en-US" sz="1600" b="1" dirty="0" smtClean="0">
                <a:solidFill>
                  <a:srgbClr val="FFC000"/>
                </a:solidFill>
              </a:rPr>
              <a:t>Gift Cards</a:t>
            </a:r>
            <a:r>
              <a:rPr lang="en-US" sz="1600" dirty="0" smtClean="0"/>
              <a:t>, </a:t>
            </a:r>
            <a:r>
              <a:rPr lang="en-US" sz="1600" b="1" dirty="0" smtClean="0">
                <a:solidFill>
                  <a:srgbClr val="FFC000"/>
                </a:solidFill>
              </a:rPr>
              <a:t>Screen Advertising</a:t>
            </a:r>
            <a:r>
              <a:rPr lang="en-US" sz="1600" dirty="0" smtClean="0"/>
              <a:t>. This will also feature </a:t>
            </a:r>
            <a:r>
              <a:rPr lang="en-US" sz="1600" b="1" dirty="0" smtClean="0">
                <a:solidFill>
                  <a:srgbClr val="FFC000"/>
                </a:solidFill>
              </a:rPr>
              <a:t>online-ordering functionality</a:t>
            </a:r>
            <a:r>
              <a:rPr lang="en-US" sz="1600" dirty="0" smtClean="0"/>
              <a:t>. 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Navigation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4500" y="1579257"/>
            <a:ext cx="2856470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Regent Cinemas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39527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What’s On</a:t>
            </a:r>
            <a:endParaRPr lang="en-US" sz="1050" dirty="0"/>
          </a:p>
        </p:txBody>
      </p:sp>
      <p:sp>
        <p:nvSpPr>
          <p:cNvPr id="8" name="Rectangle 7"/>
          <p:cNvSpPr/>
          <p:nvPr/>
        </p:nvSpPr>
        <p:spPr>
          <a:xfrm>
            <a:off x="4487560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Online Store</a:t>
            </a:r>
            <a:endParaRPr lang="en-US" sz="1050" dirty="0"/>
          </a:p>
        </p:txBody>
      </p:sp>
      <p:sp>
        <p:nvSpPr>
          <p:cNvPr id="9" name="Rectangle 8"/>
          <p:cNvSpPr/>
          <p:nvPr/>
        </p:nvSpPr>
        <p:spPr>
          <a:xfrm>
            <a:off x="5735593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Events &amp; Experiences</a:t>
            </a:r>
            <a:endParaRPr lang="en-US" sz="1050" dirty="0"/>
          </a:p>
        </p:txBody>
      </p:sp>
      <p:sp>
        <p:nvSpPr>
          <p:cNvPr id="10" name="Rectangle 9"/>
          <p:cNvSpPr/>
          <p:nvPr/>
        </p:nvSpPr>
        <p:spPr>
          <a:xfrm>
            <a:off x="6983626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Offers &amp; Promotions</a:t>
            </a:r>
            <a:endParaRPr lang="en-US" sz="1050" dirty="0"/>
          </a:p>
        </p:txBody>
      </p:sp>
      <p:sp>
        <p:nvSpPr>
          <p:cNvPr id="11" name="Rectangle 10"/>
          <p:cNvSpPr/>
          <p:nvPr/>
        </p:nvSpPr>
        <p:spPr>
          <a:xfrm>
            <a:off x="8231659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Functions</a:t>
            </a:r>
            <a:endParaRPr lang="en-US" sz="1050" dirty="0"/>
          </a:p>
        </p:txBody>
      </p:sp>
      <p:sp>
        <p:nvSpPr>
          <p:cNvPr id="12" name="Rectangle 11"/>
          <p:cNvSpPr/>
          <p:nvPr/>
        </p:nvSpPr>
        <p:spPr>
          <a:xfrm>
            <a:off x="9479692" y="1579257"/>
            <a:ext cx="1159476" cy="8906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ysClr val="windowText" lastClr="000000"/>
                </a:solidFill>
              </a:rPr>
              <a:t>Corporate</a:t>
            </a:r>
            <a:endParaRPr lang="en-US" sz="1050" dirty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27725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solidFill>
                  <a:srgbClr val="FFC000"/>
                </a:solidFill>
              </a:rPr>
              <a:t>Movie Club</a:t>
            </a:r>
          </a:p>
        </p:txBody>
      </p:sp>
    </p:spTree>
    <p:extLst>
      <p:ext uri="{BB962C8B-B14F-4D97-AF65-F5344CB8AC3E}">
        <p14:creationId xmlns:p14="http://schemas.microsoft.com/office/powerpoint/2010/main" val="132922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122221" y="2594110"/>
            <a:ext cx="1159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C000"/>
                </a:solidFill>
              </a:rPr>
              <a:t>Movie Club: </a:t>
            </a:r>
            <a:r>
              <a:rPr lang="en-US" sz="1600" dirty="0" smtClean="0"/>
              <a:t>From </a:t>
            </a:r>
            <a:r>
              <a:rPr lang="en-US" sz="1600" b="1" dirty="0" smtClean="0">
                <a:solidFill>
                  <a:srgbClr val="FFC000"/>
                </a:solidFill>
              </a:rPr>
              <a:t>Movie Club</a:t>
            </a:r>
            <a:r>
              <a:rPr lang="en-US" sz="1600" dirty="0" smtClean="0"/>
              <a:t>, </a:t>
            </a:r>
            <a:r>
              <a:rPr lang="en-US" sz="1600" b="1" dirty="0" smtClean="0">
                <a:solidFill>
                  <a:srgbClr val="FFC000"/>
                </a:solidFill>
              </a:rPr>
              <a:t>Kids Club </a:t>
            </a:r>
            <a:r>
              <a:rPr lang="en-US" sz="1600" dirty="0" smtClean="0"/>
              <a:t>&amp; </a:t>
            </a:r>
            <a:r>
              <a:rPr lang="en-US" sz="1600" b="1" dirty="0" smtClean="0">
                <a:solidFill>
                  <a:srgbClr val="FFC000"/>
                </a:solidFill>
              </a:rPr>
              <a:t>Seniors Club </a:t>
            </a:r>
            <a:r>
              <a:rPr lang="en-US" sz="1600" dirty="0" smtClean="0"/>
              <a:t>information to </a:t>
            </a:r>
            <a:r>
              <a:rPr lang="en-US" sz="1600" b="1" dirty="0" smtClean="0">
                <a:solidFill>
                  <a:srgbClr val="FFC000"/>
                </a:solidFill>
              </a:rPr>
              <a:t>Sign-Up</a:t>
            </a:r>
            <a:r>
              <a:rPr lang="en-US" sz="1600" dirty="0" smtClean="0"/>
              <a:t>. This will also feature the </a:t>
            </a:r>
            <a:r>
              <a:rPr lang="en-US" sz="1600" b="1" dirty="0" smtClean="0">
                <a:solidFill>
                  <a:srgbClr val="FFC000"/>
                </a:solidFill>
              </a:rPr>
              <a:t>‘Log-In’ </a:t>
            </a:r>
            <a:r>
              <a:rPr lang="en-US" sz="1600" dirty="0" smtClean="0"/>
              <a:t>area and special </a:t>
            </a:r>
            <a:r>
              <a:rPr lang="en-US" sz="1600" b="1" dirty="0" err="1" smtClean="0">
                <a:solidFill>
                  <a:srgbClr val="FFC000"/>
                </a:solidFill>
              </a:rPr>
              <a:t>MovieClub</a:t>
            </a:r>
            <a:r>
              <a:rPr lang="en-US" sz="1600" b="1" dirty="0" smtClean="0">
                <a:solidFill>
                  <a:srgbClr val="FFC000"/>
                </a:solidFill>
              </a:rPr>
              <a:t> only section </a:t>
            </a:r>
            <a:r>
              <a:rPr lang="en-US" sz="1600" dirty="0" smtClean="0"/>
              <a:t>of the site. 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Navigation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4500" y="1579257"/>
            <a:ext cx="2856470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Regent Cinemas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39527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What’s On</a:t>
            </a:r>
            <a:endParaRPr lang="en-US" sz="1050" dirty="0"/>
          </a:p>
        </p:txBody>
      </p:sp>
      <p:sp>
        <p:nvSpPr>
          <p:cNvPr id="8" name="Rectangle 7"/>
          <p:cNvSpPr/>
          <p:nvPr/>
        </p:nvSpPr>
        <p:spPr>
          <a:xfrm>
            <a:off x="4487560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Online Store</a:t>
            </a:r>
            <a:endParaRPr lang="en-US" sz="1050" dirty="0"/>
          </a:p>
        </p:txBody>
      </p:sp>
      <p:sp>
        <p:nvSpPr>
          <p:cNvPr id="9" name="Rectangle 8"/>
          <p:cNvSpPr/>
          <p:nvPr/>
        </p:nvSpPr>
        <p:spPr>
          <a:xfrm>
            <a:off x="5735593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Events &amp; Experiences</a:t>
            </a:r>
            <a:endParaRPr lang="en-US" sz="1050" dirty="0"/>
          </a:p>
        </p:txBody>
      </p:sp>
      <p:sp>
        <p:nvSpPr>
          <p:cNvPr id="10" name="Rectangle 9"/>
          <p:cNvSpPr/>
          <p:nvPr/>
        </p:nvSpPr>
        <p:spPr>
          <a:xfrm>
            <a:off x="6983626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Offers &amp; Promotions</a:t>
            </a:r>
            <a:endParaRPr lang="en-US" sz="1050" dirty="0"/>
          </a:p>
        </p:txBody>
      </p:sp>
      <p:sp>
        <p:nvSpPr>
          <p:cNvPr id="11" name="Rectangle 10"/>
          <p:cNvSpPr/>
          <p:nvPr/>
        </p:nvSpPr>
        <p:spPr>
          <a:xfrm>
            <a:off x="8231659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Functions</a:t>
            </a:r>
            <a:endParaRPr lang="en-US" sz="1050" dirty="0"/>
          </a:p>
        </p:txBody>
      </p:sp>
      <p:sp>
        <p:nvSpPr>
          <p:cNvPr id="12" name="Rectangle 11"/>
          <p:cNvSpPr/>
          <p:nvPr/>
        </p:nvSpPr>
        <p:spPr>
          <a:xfrm>
            <a:off x="9479692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Corporate</a:t>
            </a:r>
            <a:endParaRPr lang="en-US" sz="1050" dirty="0"/>
          </a:p>
        </p:txBody>
      </p:sp>
      <p:sp>
        <p:nvSpPr>
          <p:cNvPr id="13" name="Rectangle 12"/>
          <p:cNvSpPr/>
          <p:nvPr/>
        </p:nvSpPr>
        <p:spPr>
          <a:xfrm>
            <a:off x="10727725" y="1579257"/>
            <a:ext cx="1159476" cy="8906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solidFill>
                  <a:sysClr val="windowText" lastClr="000000"/>
                </a:solidFill>
              </a:rPr>
              <a:t>Movie Club</a:t>
            </a:r>
          </a:p>
        </p:txBody>
      </p:sp>
    </p:spTree>
    <p:extLst>
      <p:ext uri="{BB962C8B-B14F-4D97-AF65-F5344CB8AC3E}">
        <p14:creationId xmlns:p14="http://schemas.microsoft.com/office/powerpoint/2010/main" val="11962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Navigation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4500" y="1579257"/>
            <a:ext cx="2856470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Regent Cinemas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39527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What’s On</a:t>
            </a:r>
            <a:endParaRPr lang="en-US" sz="1050" dirty="0"/>
          </a:p>
        </p:txBody>
      </p:sp>
      <p:sp>
        <p:nvSpPr>
          <p:cNvPr id="8" name="Rectangle 7"/>
          <p:cNvSpPr/>
          <p:nvPr/>
        </p:nvSpPr>
        <p:spPr>
          <a:xfrm>
            <a:off x="4487560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Online Store</a:t>
            </a:r>
            <a:endParaRPr lang="en-US" sz="1050" dirty="0"/>
          </a:p>
        </p:txBody>
      </p:sp>
      <p:sp>
        <p:nvSpPr>
          <p:cNvPr id="9" name="Rectangle 8"/>
          <p:cNvSpPr/>
          <p:nvPr/>
        </p:nvSpPr>
        <p:spPr>
          <a:xfrm>
            <a:off x="5735593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Events &amp; Experiences</a:t>
            </a:r>
            <a:endParaRPr lang="en-US" sz="1050" dirty="0"/>
          </a:p>
        </p:txBody>
      </p:sp>
      <p:sp>
        <p:nvSpPr>
          <p:cNvPr id="10" name="Rectangle 9"/>
          <p:cNvSpPr/>
          <p:nvPr/>
        </p:nvSpPr>
        <p:spPr>
          <a:xfrm>
            <a:off x="6983626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Offers &amp; Promotions</a:t>
            </a:r>
            <a:endParaRPr lang="en-US" sz="1050" dirty="0"/>
          </a:p>
        </p:txBody>
      </p:sp>
      <p:sp>
        <p:nvSpPr>
          <p:cNvPr id="11" name="Rectangle 10"/>
          <p:cNvSpPr/>
          <p:nvPr/>
        </p:nvSpPr>
        <p:spPr>
          <a:xfrm>
            <a:off x="8231659" y="1579257"/>
            <a:ext cx="1159476" cy="8906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Functions</a:t>
            </a:r>
            <a:endParaRPr lang="en-US" sz="1050" dirty="0"/>
          </a:p>
        </p:txBody>
      </p:sp>
      <p:sp>
        <p:nvSpPr>
          <p:cNvPr id="12" name="Rectangle 11"/>
          <p:cNvSpPr/>
          <p:nvPr/>
        </p:nvSpPr>
        <p:spPr>
          <a:xfrm>
            <a:off x="9479692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Corporate</a:t>
            </a:r>
            <a:endParaRPr lang="en-US" sz="1050" dirty="0"/>
          </a:p>
        </p:txBody>
      </p:sp>
      <p:sp>
        <p:nvSpPr>
          <p:cNvPr id="13" name="Rectangle 12"/>
          <p:cNvSpPr/>
          <p:nvPr/>
        </p:nvSpPr>
        <p:spPr>
          <a:xfrm>
            <a:off x="10727725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solidFill>
                  <a:srgbClr val="FFC000"/>
                </a:solidFill>
              </a:rPr>
              <a:t>Movie Club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4500" y="3300978"/>
            <a:ext cx="2856470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Regent Functions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239527" y="3300978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Fundraising</a:t>
            </a:r>
            <a:endParaRPr lang="en-US" sz="1050" dirty="0"/>
          </a:p>
        </p:txBody>
      </p:sp>
      <p:sp>
        <p:nvSpPr>
          <p:cNvPr id="16" name="Rectangle 15"/>
          <p:cNvSpPr/>
          <p:nvPr/>
        </p:nvSpPr>
        <p:spPr>
          <a:xfrm>
            <a:off x="4487560" y="3300978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Group Bookings</a:t>
            </a:r>
            <a:endParaRPr lang="en-US" sz="1050" dirty="0"/>
          </a:p>
        </p:txBody>
      </p:sp>
      <p:sp>
        <p:nvSpPr>
          <p:cNvPr id="17" name="Rectangle 16"/>
          <p:cNvSpPr/>
          <p:nvPr/>
        </p:nvSpPr>
        <p:spPr>
          <a:xfrm>
            <a:off x="5735593" y="3300978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Birthday Parties</a:t>
            </a:r>
            <a:endParaRPr lang="en-US" sz="1050" dirty="0"/>
          </a:p>
        </p:txBody>
      </p:sp>
      <p:sp>
        <p:nvSpPr>
          <p:cNvPr id="18" name="Rectangle 17"/>
          <p:cNvSpPr/>
          <p:nvPr/>
        </p:nvSpPr>
        <p:spPr>
          <a:xfrm>
            <a:off x="6983626" y="3300978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Gold Class</a:t>
            </a:r>
            <a:endParaRPr lang="en-US" sz="1050" dirty="0"/>
          </a:p>
        </p:txBody>
      </p:sp>
      <p:sp>
        <p:nvSpPr>
          <p:cNvPr id="19" name="Rectangle 18"/>
          <p:cNvSpPr/>
          <p:nvPr/>
        </p:nvSpPr>
        <p:spPr>
          <a:xfrm>
            <a:off x="8231659" y="3300978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Film Luncheons</a:t>
            </a:r>
            <a:endParaRPr lang="en-US" sz="1050" dirty="0"/>
          </a:p>
        </p:txBody>
      </p:sp>
      <p:sp>
        <p:nvSpPr>
          <p:cNvPr id="20" name="Rectangle 19"/>
          <p:cNvSpPr/>
          <p:nvPr/>
        </p:nvSpPr>
        <p:spPr>
          <a:xfrm>
            <a:off x="9479692" y="3300978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For Schools</a:t>
            </a:r>
            <a:endParaRPr lang="en-US" sz="1050" dirty="0"/>
          </a:p>
        </p:txBody>
      </p:sp>
      <p:sp>
        <p:nvSpPr>
          <p:cNvPr id="21" name="Rectangle 20"/>
          <p:cNvSpPr/>
          <p:nvPr/>
        </p:nvSpPr>
        <p:spPr>
          <a:xfrm>
            <a:off x="10727725" y="3282602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Conference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&amp; Venue Hire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4500" y="2594917"/>
            <a:ext cx="1159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main site navigation has to cover all bases and remain simple. It has main links to the Functions &amp; Corporate Site. </a:t>
            </a:r>
            <a:br>
              <a:rPr lang="en-US" sz="1600" dirty="0" smtClean="0"/>
            </a:br>
            <a:r>
              <a:rPr lang="en-US" sz="1600" dirty="0" smtClean="0"/>
              <a:t>‘Movie Club’ has a special button.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357314" y="4312914"/>
            <a:ext cx="1159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Regent Functions navigation lists all the main function categories that we provide. Each section will then be custom built for the needs of the function type.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9829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Navigation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4500" y="1579257"/>
            <a:ext cx="2856470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Regent Cinemas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39527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What’s On</a:t>
            </a:r>
            <a:endParaRPr lang="en-US" sz="1050" dirty="0"/>
          </a:p>
        </p:txBody>
      </p:sp>
      <p:sp>
        <p:nvSpPr>
          <p:cNvPr id="8" name="Rectangle 7"/>
          <p:cNvSpPr/>
          <p:nvPr/>
        </p:nvSpPr>
        <p:spPr>
          <a:xfrm>
            <a:off x="4487560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Online Store</a:t>
            </a:r>
            <a:endParaRPr lang="en-US" sz="1050" dirty="0"/>
          </a:p>
        </p:txBody>
      </p:sp>
      <p:sp>
        <p:nvSpPr>
          <p:cNvPr id="9" name="Rectangle 8"/>
          <p:cNvSpPr/>
          <p:nvPr/>
        </p:nvSpPr>
        <p:spPr>
          <a:xfrm>
            <a:off x="5735593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Events &amp; Experiences</a:t>
            </a:r>
            <a:endParaRPr lang="en-US" sz="1050" dirty="0"/>
          </a:p>
        </p:txBody>
      </p:sp>
      <p:sp>
        <p:nvSpPr>
          <p:cNvPr id="10" name="Rectangle 9"/>
          <p:cNvSpPr/>
          <p:nvPr/>
        </p:nvSpPr>
        <p:spPr>
          <a:xfrm>
            <a:off x="6983626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Offers &amp; Promotions</a:t>
            </a:r>
            <a:endParaRPr lang="en-US" sz="1050" dirty="0"/>
          </a:p>
        </p:txBody>
      </p:sp>
      <p:sp>
        <p:nvSpPr>
          <p:cNvPr id="11" name="Rectangle 10"/>
          <p:cNvSpPr/>
          <p:nvPr/>
        </p:nvSpPr>
        <p:spPr>
          <a:xfrm>
            <a:off x="8231659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Functions</a:t>
            </a:r>
            <a:endParaRPr lang="en-US" sz="1050" dirty="0"/>
          </a:p>
        </p:txBody>
      </p:sp>
      <p:sp>
        <p:nvSpPr>
          <p:cNvPr id="12" name="Rectangle 11"/>
          <p:cNvSpPr/>
          <p:nvPr/>
        </p:nvSpPr>
        <p:spPr>
          <a:xfrm>
            <a:off x="9479692" y="1579257"/>
            <a:ext cx="1159476" cy="8906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Corporate</a:t>
            </a:r>
            <a:endParaRPr lang="en-US" sz="1050" dirty="0"/>
          </a:p>
        </p:txBody>
      </p:sp>
      <p:sp>
        <p:nvSpPr>
          <p:cNvPr id="13" name="Rectangle 12"/>
          <p:cNvSpPr/>
          <p:nvPr/>
        </p:nvSpPr>
        <p:spPr>
          <a:xfrm>
            <a:off x="10727725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solidFill>
                  <a:srgbClr val="FFC000"/>
                </a:solidFill>
              </a:rPr>
              <a:t>Movie Club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4500" y="3300978"/>
            <a:ext cx="2856470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Regent Functions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239527" y="3300978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Fundraising</a:t>
            </a:r>
            <a:endParaRPr lang="en-US" sz="1050" dirty="0"/>
          </a:p>
        </p:txBody>
      </p:sp>
      <p:sp>
        <p:nvSpPr>
          <p:cNvPr id="16" name="Rectangle 15"/>
          <p:cNvSpPr/>
          <p:nvPr/>
        </p:nvSpPr>
        <p:spPr>
          <a:xfrm>
            <a:off x="4487560" y="3300978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Group Bookings</a:t>
            </a:r>
            <a:endParaRPr lang="en-US" sz="1050" dirty="0"/>
          </a:p>
        </p:txBody>
      </p:sp>
      <p:sp>
        <p:nvSpPr>
          <p:cNvPr id="17" name="Rectangle 16"/>
          <p:cNvSpPr/>
          <p:nvPr/>
        </p:nvSpPr>
        <p:spPr>
          <a:xfrm>
            <a:off x="5735593" y="3300978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Birthday Parties</a:t>
            </a:r>
            <a:endParaRPr lang="en-US" sz="1050" dirty="0"/>
          </a:p>
        </p:txBody>
      </p:sp>
      <p:sp>
        <p:nvSpPr>
          <p:cNvPr id="18" name="Rectangle 17"/>
          <p:cNvSpPr/>
          <p:nvPr/>
        </p:nvSpPr>
        <p:spPr>
          <a:xfrm>
            <a:off x="6983626" y="3300978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Gold Class</a:t>
            </a:r>
            <a:endParaRPr lang="en-US" sz="1050" dirty="0"/>
          </a:p>
        </p:txBody>
      </p:sp>
      <p:sp>
        <p:nvSpPr>
          <p:cNvPr id="19" name="Rectangle 18"/>
          <p:cNvSpPr/>
          <p:nvPr/>
        </p:nvSpPr>
        <p:spPr>
          <a:xfrm>
            <a:off x="8231659" y="3300978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Film Luncheons</a:t>
            </a:r>
            <a:endParaRPr lang="en-US" sz="1050" dirty="0"/>
          </a:p>
        </p:txBody>
      </p:sp>
      <p:sp>
        <p:nvSpPr>
          <p:cNvPr id="20" name="Rectangle 19"/>
          <p:cNvSpPr/>
          <p:nvPr/>
        </p:nvSpPr>
        <p:spPr>
          <a:xfrm>
            <a:off x="9479692" y="3300978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For Schools</a:t>
            </a:r>
            <a:endParaRPr lang="en-US" sz="1050" dirty="0"/>
          </a:p>
        </p:txBody>
      </p:sp>
      <p:sp>
        <p:nvSpPr>
          <p:cNvPr id="21" name="Rectangle 20"/>
          <p:cNvSpPr/>
          <p:nvPr/>
        </p:nvSpPr>
        <p:spPr>
          <a:xfrm>
            <a:off x="10727725" y="3282602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Conference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&amp; Venue Hire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4500" y="5022699"/>
            <a:ext cx="2856470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Regent Corporate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239528" y="5022699"/>
            <a:ext cx="1569308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Events</a:t>
            </a:r>
            <a:endParaRPr lang="en-US" sz="1050" dirty="0"/>
          </a:p>
        </p:txBody>
      </p:sp>
      <p:sp>
        <p:nvSpPr>
          <p:cNvPr id="24" name="Rectangle 23"/>
          <p:cNvSpPr/>
          <p:nvPr/>
        </p:nvSpPr>
        <p:spPr>
          <a:xfrm>
            <a:off x="4897394" y="5022699"/>
            <a:ext cx="1569308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Branded Movie Money</a:t>
            </a:r>
            <a:endParaRPr lang="en-US" sz="1050" dirty="0"/>
          </a:p>
        </p:txBody>
      </p:sp>
      <p:sp>
        <p:nvSpPr>
          <p:cNvPr id="25" name="Rectangle 24"/>
          <p:cNvSpPr/>
          <p:nvPr/>
        </p:nvSpPr>
        <p:spPr>
          <a:xfrm>
            <a:off x="6555260" y="5022699"/>
            <a:ext cx="1569308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Private Screening Certificates</a:t>
            </a:r>
            <a:endParaRPr lang="en-US" sz="1050" dirty="0"/>
          </a:p>
        </p:txBody>
      </p:sp>
      <p:sp>
        <p:nvSpPr>
          <p:cNvPr id="26" name="Rectangle 25"/>
          <p:cNvSpPr/>
          <p:nvPr/>
        </p:nvSpPr>
        <p:spPr>
          <a:xfrm>
            <a:off x="8231659" y="5022699"/>
            <a:ext cx="1569308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Gift Cards</a:t>
            </a:r>
            <a:endParaRPr lang="en-US" sz="1050" dirty="0"/>
          </a:p>
        </p:txBody>
      </p:sp>
      <p:sp>
        <p:nvSpPr>
          <p:cNvPr id="30" name="Rectangle 29"/>
          <p:cNvSpPr/>
          <p:nvPr/>
        </p:nvSpPr>
        <p:spPr>
          <a:xfrm>
            <a:off x="9908058" y="5004323"/>
            <a:ext cx="1569308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Screen Advertising</a:t>
            </a:r>
            <a:endParaRPr lang="en-US" sz="1050" dirty="0"/>
          </a:p>
        </p:txBody>
      </p:sp>
      <p:sp>
        <p:nvSpPr>
          <p:cNvPr id="31" name="TextBox 30"/>
          <p:cNvSpPr txBox="1"/>
          <p:nvPr/>
        </p:nvSpPr>
        <p:spPr>
          <a:xfrm>
            <a:off x="294500" y="2594917"/>
            <a:ext cx="1159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main site navigation has to cover all bases and remain simple. It has main links to the Functions &amp; Corporate Site. </a:t>
            </a:r>
            <a:br>
              <a:rPr lang="en-US" sz="1600" dirty="0" smtClean="0"/>
            </a:br>
            <a:r>
              <a:rPr lang="en-US" sz="1600" dirty="0" smtClean="0"/>
              <a:t>‘Movie Club’ has a special button.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357314" y="4312914"/>
            <a:ext cx="1159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Regent Functions navigation lists all the main function categories that we provide. Each section will then be custom built for the needs of the function type.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294499" y="6083318"/>
            <a:ext cx="11592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Regent Corporate Navigation is a simple list of all the major corporate products.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Navigation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4499" y="1579257"/>
            <a:ext cx="3449597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Regent Cinemas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4500" y="2521759"/>
            <a:ext cx="3449596" cy="23946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charset="0"/>
              <a:buChar char="•"/>
            </a:pPr>
            <a:r>
              <a:rPr lang="en-US" sz="1400" dirty="0" smtClean="0"/>
              <a:t>About Us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sz="1400" dirty="0" smtClean="0"/>
              <a:t>Virtual Tour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sz="1400" dirty="0" smtClean="0"/>
              <a:t>Pricing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sz="1400" dirty="0" smtClean="0"/>
              <a:t>Classifications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sz="1400" dirty="0" smtClean="0"/>
              <a:t>Accessibility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sz="1400" dirty="0" smtClean="0"/>
              <a:t>FAQ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sz="1400" dirty="0" smtClean="0"/>
              <a:t>Terms &amp; Conditions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sz="1400" dirty="0" smtClean="0"/>
              <a:t>Contact Us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sz="1400" dirty="0" smtClean="0"/>
              <a:t>Careers</a:t>
            </a:r>
            <a:endParaRPr lang="en-US" sz="1050" dirty="0"/>
          </a:p>
        </p:txBody>
      </p:sp>
      <p:sp>
        <p:nvSpPr>
          <p:cNvPr id="14" name="Rectangle 13"/>
          <p:cNvSpPr/>
          <p:nvPr/>
        </p:nvSpPr>
        <p:spPr>
          <a:xfrm>
            <a:off x="4371201" y="1579257"/>
            <a:ext cx="3449597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Regent Functions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447904" y="1579257"/>
            <a:ext cx="3449597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Regent Corporate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49800" y="5457432"/>
            <a:ext cx="11592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Secondary Navigation deals with all the bits that come after on in addition to pushing our products. These will be hard linked in a location on every page, but can also be promoted on the homepage permanently or periodically. This would work well for a page like </a:t>
            </a:r>
            <a:r>
              <a:rPr lang="en-US" sz="1600" b="1" dirty="0" smtClean="0">
                <a:solidFill>
                  <a:srgbClr val="FFC000"/>
                </a:solidFill>
              </a:rPr>
              <a:t>Virtual Tour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4371201" y="2521759"/>
            <a:ext cx="3449596" cy="136147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charset="0"/>
              <a:buChar char="•"/>
            </a:pPr>
            <a:r>
              <a:rPr lang="en-US" sz="1400" dirty="0" smtClean="0"/>
              <a:t>About Functions at Regent Cinemas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sz="1400" dirty="0" smtClean="0"/>
              <a:t>Virtual Tour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sz="1400" dirty="0" smtClean="0"/>
              <a:t>Terms &amp; Conditions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sz="1400" dirty="0" smtClean="0"/>
              <a:t>Contact Us</a:t>
            </a:r>
            <a:endParaRPr lang="en-US" sz="1050" dirty="0"/>
          </a:p>
        </p:txBody>
      </p:sp>
      <p:sp>
        <p:nvSpPr>
          <p:cNvPr id="29" name="Rectangle 28"/>
          <p:cNvSpPr/>
          <p:nvPr/>
        </p:nvSpPr>
        <p:spPr>
          <a:xfrm>
            <a:off x="8447905" y="2521759"/>
            <a:ext cx="3449596" cy="136147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charset="0"/>
              <a:buChar char="•"/>
            </a:pPr>
            <a:r>
              <a:rPr lang="en-US" sz="1400" dirty="0" smtClean="0"/>
              <a:t>About our Corporate Products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sz="1400" dirty="0" smtClean="0"/>
              <a:t>Regent Cinemas Business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sz="1400" dirty="0" smtClean="0"/>
              <a:t>Terms &amp; Conditions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sz="1400" dirty="0" smtClean="0"/>
              <a:t>Contact Us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1002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Tertiary Navigation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4499" y="1579257"/>
            <a:ext cx="3449597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Regent Cinemas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4500" y="2521759"/>
            <a:ext cx="3449596" cy="23946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charset="0"/>
              <a:buChar char="•"/>
            </a:pPr>
            <a:r>
              <a:rPr lang="en-US" sz="1400" dirty="0" smtClean="0"/>
              <a:t>Movie Pages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sz="1400" dirty="0" smtClean="0"/>
              <a:t>Specific offer pages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sz="1400" dirty="0" smtClean="0"/>
              <a:t>Live Shows Page</a:t>
            </a:r>
            <a:endParaRPr lang="en-US" sz="1050" dirty="0"/>
          </a:p>
        </p:txBody>
      </p:sp>
      <p:sp>
        <p:nvSpPr>
          <p:cNvPr id="14" name="Rectangle 13"/>
          <p:cNvSpPr/>
          <p:nvPr/>
        </p:nvSpPr>
        <p:spPr>
          <a:xfrm>
            <a:off x="4371201" y="1579257"/>
            <a:ext cx="3449597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Regent Functions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447904" y="1579257"/>
            <a:ext cx="3449597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Regent Corporate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49800" y="5457432"/>
            <a:ext cx="1159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Tertiary Navigation is best avoided as a permanent fixture on every page. Tertiary level will be dealt with under each appropriate section of the website.  These can however be promoted in main hub areas. 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4371202" y="2521759"/>
            <a:ext cx="3449596" cy="23946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charset="0"/>
              <a:buChar char="•"/>
            </a:pPr>
            <a:r>
              <a:rPr lang="en-US" sz="1400" dirty="0" smtClean="0"/>
              <a:t>Categories of bookings, </a:t>
            </a:r>
            <a:r>
              <a:rPr lang="en-US" sz="1400" dirty="0" err="1" smtClean="0"/>
              <a:t>ie</a:t>
            </a:r>
            <a:r>
              <a:rPr lang="en-US" sz="1400" dirty="0" smtClean="0"/>
              <a:t> Heels &amp; Reels Exclusive</a:t>
            </a:r>
            <a:endParaRPr lang="en-US" sz="1050" dirty="0"/>
          </a:p>
        </p:txBody>
      </p:sp>
      <p:sp>
        <p:nvSpPr>
          <p:cNvPr id="11" name="Rectangle 10"/>
          <p:cNvSpPr/>
          <p:nvPr/>
        </p:nvSpPr>
        <p:spPr>
          <a:xfrm>
            <a:off x="8447904" y="2521758"/>
            <a:ext cx="3449596" cy="23946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charset="0"/>
              <a:buChar char="•"/>
            </a:pPr>
            <a:r>
              <a:rPr lang="en-US" sz="1400" dirty="0" smtClean="0"/>
              <a:t>Different types of Events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73143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Individual Sections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less separate pages, the better.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08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Individual Sections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Keep it specific, condensed.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17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Individual Sections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1800" y="3694375"/>
            <a:ext cx="9651999" cy="754025"/>
          </a:xfrm>
        </p:spPr>
        <p:txBody>
          <a:bodyPr>
            <a:normAutofit/>
          </a:bodyPr>
          <a:lstStyle/>
          <a:p>
            <a:r>
              <a:rPr lang="en-US" dirty="0" smtClean="0"/>
              <a:t>The website a snapshot, PDF’s are for the </a:t>
            </a:r>
            <a:r>
              <a:rPr lang="en-US" dirty="0" err="1" smtClean="0"/>
              <a:t>nitty</a:t>
            </a:r>
            <a:r>
              <a:rPr lang="en-US" dirty="0" smtClean="0"/>
              <a:t> gritty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Individual Sections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 will modify your content to fit a uniform page formula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2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05101" y="1888176"/>
            <a:ext cx="4750130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Regent Cinemas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dirty="0" err="1" smtClean="0"/>
              <a:t>www.regententertainment.com.au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44928" y="3952503"/>
            <a:ext cx="4750130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Regent Functions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dirty="0" err="1" smtClean="0"/>
              <a:t>functions.regententertainment.com.au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56315" y="3952503"/>
            <a:ext cx="4750130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Regent Corporate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dirty="0" err="1" smtClean="0"/>
              <a:t>corporate.regententertainment.com.au</a:t>
            </a:r>
            <a:endParaRPr lang="en-US" dirty="0"/>
          </a:p>
        </p:txBody>
      </p:sp>
      <p:cxnSp>
        <p:nvCxnSpPr>
          <p:cNvPr id="7" name="Elbow Connector 6"/>
          <p:cNvCxnSpPr>
            <a:stCxn id="2" idx="2"/>
          </p:cNvCxnSpPr>
          <p:nvPr/>
        </p:nvCxnSpPr>
        <p:spPr>
          <a:xfrm rot="16200000" flipH="1">
            <a:off x="7052953" y="1806039"/>
            <a:ext cx="605641" cy="255121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2" idx="2"/>
          </p:cNvCxnSpPr>
          <p:nvPr/>
        </p:nvCxnSpPr>
        <p:spPr>
          <a:xfrm rot="5400000">
            <a:off x="4589814" y="1894114"/>
            <a:ext cx="605641" cy="2375065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05101" y="3384467"/>
            <a:ext cx="0" cy="568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631380" y="3384467"/>
            <a:ext cx="0" cy="568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705101" y="142504"/>
            <a:ext cx="4750130" cy="1622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charset="0"/>
              <a:buChar char="•"/>
            </a:pPr>
            <a:r>
              <a:rPr lang="en-US" sz="1200" dirty="0" smtClean="0"/>
              <a:t>Ticketing</a:t>
            </a:r>
          </a:p>
          <a:p>
            <a:pPr marL="171450" indent="-171450" algn="ctr">
              <a:buFont typeface="Arial" charset="0"/>
              <a:buChar char="•"/>
            </a:pPr>
            <a:r>
              <a:rPr lang="en-US" sz="1200" dirty="0" smtClean="0"/>
              <a:t>Movie Club</a:t>
            </a:r>
          </a:p>
          <a:p>
            <a:pPr marL="171450" indent="-171450" algn="ctr">
              <a:buFont typeface="Arial" charset="0"/>
              <a:buChar char="•"/>
            </a:pPr>
            <a:r>
              <a:rPr lang="en-US" sz="1200" dirty="0" smtClean="0"/>
              <a:t>Online Store</a:t>
            </a:r>
          </a:p>
          <a:p>
            <a:pPr marL="171450" indent="-171450" algn="ctr">
              <a:buFont typeface="Arial" charset="0"/>
              <a:buChar char="•"/>
            </a:pPr>
            <a:r>
              <a:rPr lang="en-US" sz="1200" dirty="0" smtClean="0"/>
              <a:t>Special Events / Live Shows</a:t>
            </a:r>
          </a:p>
          <a:p>
            <a:pPr marL="171450" indent="-171450" algn="ctr">
              <a:buFont typeface="Arial" charset="0"/>
              <a:buChar char="•"/>
            </a:pPr>
            <a:r>
              <a:rPr lang="en-US" sz="1200" dirty="0" smtClean="0"/>
              <a:t>Offers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244928" y="4965864"/>
            <a:ext cx="4750130" cy="1622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charset="0"/>
              <a:buChar char="•"/>
            </a:pPr>
            <a:r>
              <a:rPr lang="en-US" sz="1200" dirty="0" smtClean="0"/>
              <a:t>Birthday Parties</a:t>
            </a:r>
          </a:p>
          <a:p>
            <a:pPr marL="171450" indent="-171450" algn="ctr">
              <a:buFont typeface="Arial" charset="0"/>
              <a:buChar char="•"/>
            </a:pPr>
            <a:r>
              <a:rPr lang="en-US" sz="1200" dirty="0" smtClean="0"/>
              <a:t>Group Bookings</a:t>
            </a:r>
          </a:p>
          <a:p>
            <a:pPr marL="171450" indent="-171450" algn="ctr">
              <a:buFont typeface="Arial" charset="0"/>
              <a:buChar char="•"/>
            </a:pPr>
            <a:r>
              <a:rPr lang="en-US" sz="1200" dirty="0" smtClean="0"/>
              <a:t>Gold Class Bookings</a:t>
            </a:r>
          </a:p>
          <a:p>
            <a:pPr marL="171450" indent="-171450" algn="ctr">
              <a:buFont typeface="Arial" charset="0"/>
              <a:buChar char="•"/>
            </a:pPr>
            <a:r>
              <a:rPr lang="en-US" sz="1200" dirty="0" smtClean="0"/>
              <a:t>Fundraisers</a:t>
            </a:r>
          </a:p>
          <a:p>
            <a:pPr marL="171450" indent="-171450" algn="ctr">
              <a:buFont typeface="Arial" charset="0"/>
              <a:buChar char="•"/>
            </a:pPr>
            <a:r>
              <a:rPr lang="en-US" sz="1200" dirty="0" smtClean="0"/>
              <a:t>Film Luncheon</a:t>
            </a:r>
          </a:p>
          <a:p>
            <a:pPr marL="171450" indent="-171450" algn="ctr">
              <a:buFont typeface="Arial" charset="0"/>
              <a:buChar char="•"/>
            </a:pPr>
            <a:r>
              <a:rPr lang="en-US" sz="1200" dirty="0" smtClean="0"/>
              <a:t>High Tea</a:t>
            </a:r>
          </a:p>
          <a:p>
            <a:pPr marL="171450" indent="-171450" algn="ctr">
              <a:buFont typeface="Arial" charset="0"/>
              <a:buChar char="•"/>
            </a:pPr>
            <a:r>
              <a:rPr lang="en-US" sz="1200" dirty="0" smtClean="0"/>
              <a:t>School Events</a:t>
            </a:r>
          </a:p>
          <a:p>
            <a:pPr marL="171450" indent="-171450" algn="ctr">
              <a:buFont typeface="Arial" charset="0"/>
              <a:buChar char="•"/>
            </a:pPr>
            <a:r>
              <a:rPr lang="en-US" sz="1200" dirty="0" smtClean="0"/>
              <a:t>Venue Hire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56315" y="4965864"/>
            <a:ext cx="4750130" cy="1622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charset="0"/>
              <a:buChar char="•"/>
            </a:pPr>
            <a:r>
              <a:rPr lang="en-US" sz="1200" dirty="0" smtClean="0"/>
              <a:t>Events</a:t>
            </a:r>
          </a:p>
          <a:p>
            <a:pPr marL="171450" indent="-171450" algn="ctr">
              <a:buFont typeface="Arial" charset="0"/>
              <a:buChar char="•"/>
            </a:pPr>
            <a:r>
              <a:rPr lang="en-US" sz="1200" dirty="0" smtClean="0"/>
              <a:t>Branded Movie Money</a:t>
            </a:r>
          </a:p>
          <a:p>
            <a:pPr marL="171450" indent="-171450" algn="ctr">
              <a:buFont typeface="Arial" charset="0"/>
              <a:buChar char="•"/>
            </a:pPr>
            <a:r>
              <a:rPr lang="en-US" sz="1200" dirty="0" smtClean="0"/>
              <a:t>Screen Advertising</a:t>
            </a:r>
          </a:p>
          <a:p>
            <a:pPr marL="171450" indent="-171450" algn="ctr">
              <a:buFont typeface="Arial" charset="0"/>
              <a:buChar char="•"/>
            </a:pPr>
            <a:r>
              <a:rPr lang="en-US" sz="1200" dirty="0" smtClean="0"/>
              <a:t>Private Screening Certificates</a:t>
            </a:r>
          </a:p>
          <a:p>
            <a:pPr marL="171450" indent="-171450" algn="ctr">
              <a:buFont typeface="Arial" charset="0"/>
              <a:buChar char="•"/>
            </a:pPr>
            <a:r>
              <a:rPr lang="en-US" sz="1200" dirty="0" smtClean="0"/>
              <a:t>Conference &amp; Venue  Hire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Website URL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62539" y="1888176"/>
            <a:ext cx="8203440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www.regententertainment.com.au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1762539" y="4041654"/>
            <a:ext cx="8203440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www.regentballarat.com.au</a:t>
            </a:r>
            <a:endParaRPr lang="en-US" sz="4800" dirty="0"/>
          </a:p>
        </p:txBody>
      </p:sp>
      <p:cxnSp>
        <p:nvCxnSpPr>
          <p:cNvPr id="6" name="Straight Arrow Connector 5"/>
          <p:cNvCxnSpPr>
            <a:stCxn id="3" idx="2"/>
            <a:endCxn id="4" idx="0"/>
          </p:cNvCxnSpPr>
          <p:nvPr/>
        </p:nvCxnSpPr>
        <p:spPr>
          <a:xfrm>
            <a:off x="5864259" y="2778826"/>
            <a:ext cx="0" cy="1262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459161" y="5612037"/>
            <a:ext cx="4810196" cy="890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@</a:t>
            </a:r>
            <a:r>
              <a:rPr lang="en-US" sz="2400" dirty="0" err="1" smtClean="0"/>
              <a:t>regentballarat</a:t>
            </a:r>
            <a:endParaRPr lang="en-US" sz="36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5075128" y="289969"/>
            <a:ext cx="2893512" cy="1523051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ententert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467627" y="2079321"/>
            <a:ext cx="1816274" cy="576197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70948" y="2113971"/>
            <a:ext cx="3260942" cy="576197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Branding Domains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23705" y="1690688"/>
            <a:ext cx="5173512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www.regentfunctions.com.au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294783" y="1690688"/>
            <a:ext cx="5173512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www.regentcorporate.com.au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23705" y="2863505"/>
            <a:ext cx="5173512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functions.regentballarat.com.au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294783" y="2863505"/>
            <a:ext cx="5173512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corporate.regentballarat.com.au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39069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Branding URLs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23705" y="5232464"/>
            <a:ext cx="5173512" cy="8906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ysClr val="windowText" lastClr="000000"/>
                </a:solidFill>
              </a:rPr>
              <a:t>birthdays.regentballarat.com.au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94783" y="5232464"/>
            <a:ext cx="5173512" cy="8906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ysClr val="windowText" lastClr="000000"/>
                </a:solidFill>
              </a:rPr>
              <a:t>regentballarat.com.au</a:t>
            </a:r>
            <a:r>
              <a:rPr lang="en-US" sz="2800" dirty="0" smtClean="0">
                <a:solidFill>
                  <a:sysClr val="windowText" lastClr="000000"/>
                </a:solidFill>
              </a:rPr>
              <a:t>/birthdays/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12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898" y="0"/>
            <a:ext cx="5278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1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4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-1.43634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March 2016 Launch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95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05101" y="1888176"/>
            <a:ext cx="4750130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Regent Cinemas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dirty="0" err="1" smtClean="0"/>
              <a:t>www.regententertainment.com.au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44928" y="3952503"/>
            <a:ext cx="4750130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Regent Functions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dirty="0" err="1" smtClean="0"/>
              <a:t>functions.regententertainment.com.au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56315" y="3952503"/>
            <a:ext cx="4750130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Regent Corporate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dirty="0" err="1" smtClean="0"/>
              <a:t>corporate.regententertainment.com.au</a:t>
            </a:r>
            <a:endParaRPr lang="en-US" dirty="0"/>
          </a:p>
        </p:txBody>
      </p:sp>
      <p:cxnSp>
        <p:nvCxnSpPr>
          <p:cNvPr id="7" name="Elbow Connector 6"/>
          <p:cNvCxnSpPr>
            <a:stCxn id="2" idx="2"/>
          </p:cNvCxnSpPr>
          <p:nvPr/>
        </p:nvCxnSpPr>
        <p:spPr>
          <a:xfrm rot="16200000" flipH="1">
            <a:off x="7052953" y="1806039"/>
            <a:ext cx="605641" cy="255121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2" idx="2"/>
          </p:cNvCxnSpPr>
          <p:nvPr/>
        </p:nvCxnSpPr>
        <p:spPr>
          <a:xfrm rot="5400000">
            <a:off x="4589814" y="1894114"/>
            <a:ext cx="605641" cy="2375065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05101" y="3384467"/>
            <a:ext cx="0" cy="568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631380" y="3384467"/>
            <a:ext cx="0" cy="568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705101" y="142504"/>
            <a:ext cx="4750130" cy="1622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Fun, clean, modern.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1244928" y="4965864"/>
            <a:ext cx="4750130" cy="1622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Unique, bright.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6256315" y="4965864"/>
            <a:ext cx="4750130" cy="16229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Professional, uniform, sleek</a:t>
            </a:r>
          </a:p>
        </p:txBody>
      </p:sp>
    </p:spTree>
    <p:extLst>
      <p:ext uri="{BB962C8B-B14F-4D97-AF65-F5344CB8AC3E}">
        <p14:creationId xmlns:p14="http://schemas.microsoft.com/office/powerpoint/2010/main" val="47011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Navigation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4500" y="1579257"/>
            <a:ext cx="2856470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Regent Cinemas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39527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What’s On</a:t>
            </a:r>
            <a:endParaRPr lang="en-US" sz="1050" dirty="0"/>
          </a:p>
        </p:txBody>
      </p:sp>
      <p:sp>
        <p:nvSpPr>
          <p:cNvPr id="8" name="Rectangle 7"/>
          <p:cNvSpPr/>
          <p:nvPr/>
        </p:nvSpPr>
        <p:spPr>
          <a:xfrm>
            <a:off x="4487560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Online Store</a:t>
            </a:r>
            <a:endParaRPr lang="en-US" sz="1050" dirty="0"/>
          </a:p>
        </p:txBody>
      </p:sp>
      <p:sp>
        <p:nvSpPr>
          <p:cNvPr id="9" name="Rectangle 8"/>
          <p:cNvSpPr/>
          <p:nvPr/>
        </p:nvSpPr>
        <p:spPr>
          <a:xfrm>
            <a:off x="5735593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Events &amp; Experiences</a:t>
            </a:r>
            <a:endParaRPr lang="en-US" sz="1050" dirty="0"/>
          </a:p>
        </p:txBody>
      </p:sp>
      <p:sp>
        <p:nvSpPr>
          <p:cNvPr id="10" name="Rectangle 9"/>
          <p:cNvSpPr/>
          <p:nvPr/>
        </p:nvSpPr>
        <p:spPr>
          <a:xfrm>
            <a:off x="6983626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Offers &amp; Promotions</a:t>
            </a:r>
            <a:endParaRPr lang="en-US" sz="1050" dirty="0"/>
          </a:p>
        </p:txBody>
      </p:sp>
      <p:sp>
        <p:nvSpPr>
          <p:cNvPr id="11" name="Rectangle 10"/>
          <p:cNvSpPr/>
          <p:nvPr/>
        </p:nvSpPr>
        <p:spPr>
          <a:xfrm>
            <a:off x="8231659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Functions</a:t>
            </a:r>
            <a:endParaRPr lang="en-US" sz="1050" dirty="0"/>
          </a:p>
        </p:txBody>
      </p:sp>
      <p:sp>
        <p:nvSpPr>
          <p:cNvPr id="12" name="Rectangle 11"/>
          <p:cNvSpPr/>
          <p:nvPr/>
        </p:nvSpPr>
        <p:spPr>
          <a:xfrm>
            <a:off x="9479692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Corporate</a:t>
            </a:r>
            <a:endParaRPr lang="en-US" sz="1050" dirty="0"/>
          </a:p>
        </p:txBody>
      </p:sp>
      <p:sp>
        <p:nvSpPr>
          <p:cNvPr id="13" name="Rectangle 12"/>
          <p:cNvSpPr/>
          <p:nvPr/>
        </p:nvSpPr>
        <p:spPr>
          <a:xfrm>
            <a:off x="10727725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solidFill>
                  <a:srgbClr val="FFC000"/>
                </a:solidFill>
              </a:rPr>
              <a:t>Movie Club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4498" y="2594917"/>
            <a:ext cx="1159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main site navigation has to cover all bases and remain simple. It has main links to the Functions &amp; Corporate Site. </a:t>
            </a:r>
            <a:br>
              <a:rPr lang="en-US" sz="1600" dirty="0" smtClean="0"/>
            </a:br>
            <a:r>
              <a:rPr lang="en-US" sz="1600" dirty="0" smtClean="0"/>
              <a:t>‘Movie Club’ has a special button.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1902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Navigation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4500" y="1579257"/>
            <a:ext cx="2856470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Regent Cinemas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39527" y="1579257"/>
            <a:ext cx="1159476" cy="8906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What’s On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87560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Online Store</a:t>
            </a:r>
            <a:endParaRPr lang="en-US" sz="1050" dirty="0"/>
          </a:p>
        </p:txBody>
      </p:sp>
      <p:sp>
        <p:nvSpPr>
          <p:cNvPr id="9" name="Rectangle 8"/>
          <p:cNvSpPr/>
          <p:nvPr/>
        </p:nvSpPr>
        <p:spPr>
          <a:xfrm>
            <a:off x="5735593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Events &amp; Experiences</a:t>
            </a:r>
            <a:endParaRPr lang="en-US" sz="1050" dirty="0"/>
          </a:p>
        </p:txBody>
      </p:sp>
      <p:sp>
        <p:nvSpPr>
          <p:cNvPr id="10" name="Rectangle 9"/>
          <p:cNvSpPr/>
          <p:nvPr/>
        </p:nvSpPr>
        <p:spPr>
          <a:xfrm>
            <a:off x="6983626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Offers &amp; Promotions</a:t>
            </a:r>
            <a:endParaRPr lang="en-US" sz="1050" dirty="0"/>
          </a:p>
        </p:txBody>
      </p:sp>
      <p:sp>
        <p:nvSpPr>
          <p:cNvPr id="11" name="Rectangle 10"/>
          <p:cNvSpPr/>
          <p:nvPr/>
        </p:nvSpPr>
        <p:spPr>
          <a:xfrm>
            <a:off x="8231659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Functions</a:t>
            </a:r>
            <a:endParaRPr lang="en-US" sz="1050" dirty="0"/>
          </a:p>
        </p:txBody>
      </p:sp>
      <p:sp>
        <p:nvSpPr>
          <p:cNvPr id="12" name="Rectangle 11"/>
          <p:cNvSpPr/>
          <p:nvPr/>
        </p:nvSpPr>
        <p:spPr>
          <a:xfrm>
            <a:off x="9479692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Corporate</a:t>
            </a:r>
            <a:endParaRPr lang="en-US" sz="1050" dirty="0"/>
          </a:p>
        </p:txBody>
      </p:sp>
      <p:sp>
        <p:nvSpPr>
          <p:cNvPr id="13" name="Rectangle 12"/>
          <p:cNvSpPr/>
          <p:nvPr/>
        </p:nvSpPr>
        <p:spPr>
          <a:xfrm>
            <a:off x="10727725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solidFill>
                  <a:srgbClr val="FFC000"/>
                </a:solidFill>
              </a:rPr>
              <a:t>Movie Club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94499" y="2617153"/>
            <a:ext cx="11592701" cy="186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C000"/>
                </a:solidFill>
              </a:rPr>
              <a:t>What’s On </a:t>
            </a:r>
            <a:r>
              <a:rPr lang="en-US" sz="1600" dirty="0" smtClean="0"/>
              <a:t>is the homepage of the site. It has all the </a:t>
            </a:r>
            <a:r>
              <a:rPr lang="en-US" sz="1600" b="1" dirty="0" smtClean="0">
                <a:solidFill>
                  <a:srgbClr val="FFC000"/>
                </a:solidFill>
              </a:rPr>
              <a:t>Now Showing / Coming Soon </a:t>
            </a:r>
            <a:r>
              <a:rPr lang="en-US" sz="1600" dirty="0" smtClean="0"/>
              <a:t>movies, as well as all the session times. This page will also feature large changing images of our </a:t>
            </a:r>
            <a:r>
              <a:rPr lang="en-US" sz="1600" b="1" dirty="0" smtClean="0">
                <a:solidFill>
                  <a:srgbClr val="FFC000"/>
                </a:solidFill>
              </a:rPr>
              <a:t>Special Offers</a:t>
            </a:r>
            <a:r>
              <a:rPr lang="en-US" sz="1600" dirty="0" smtClean="0"/>
              <a:t>, </a:t>
            </a:r>
            <a:r>
              <a:rPr lang="en-US" sz="1600" b="1" dirty="0" smtClean="0">
                <a:solidFill>
                  <a:srgbClr val="FFC000"/>
                </a:solidFill>
              </a:rPr>
              <a:t>Promotions</a:t>
            </a:r>
            <a:r>
              <a:rPr lang="en-US" sz="1600" dirty="0" smtClean="0"/>
              <a:t> and biggest movie titles. This is the main hub of the site.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301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Navigation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4500" y="1579257"/>
            <a:ext cx="2856470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Regent Cinemas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39527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What’s On</a:t>
            </a:r>
            <a:endParaRPr lang="en-US" sz="1050" dirty="0"/>
          </a:p>
        </p:txBody>
      </p:sp>
      <p:sp>
        <p:nvSpPr>
          <p:cNvPr id="8" name="Rectangle 7"/>
          <p:cNvSpPr/>
          <p:nvPr/>
        </p:nvSpPr>
        <p:spPr>
          <a:xfrm>
            <a:off x="4487560" y="1579257"/>
            <a:ext cx="1159476" cy="8906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ysClr val="windowText" lastClr="000000"/>
                </a:solidFill>
              </a:rPr>
              <a:t>Online Store</a:t>
            </a:r>
            <a:endParaRPr lang="en-US" sz="105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35593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Events &amp; Experiences</a:t>
            </a:r>
            <a:endParaRPr lang="en-US" sz="1050" dirty="0"/>
          </a:p>
        </p:txBody>
      </p:sp>
      <p:sp>
        <p:nvSpPr>
          <p:cNvPr id="10" name="Rectangle 9"/>
          <p:cNvSpPr/>
          <p:nvPr/>
        </p:nvSpPr>
        <p:spPr>
          <a:xfrm>
            <a:off x="6983626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Offers &amp; Promotions</a:t>
            </a:r>
            <a:endParaRPr lang="en-US" sz="1050" dirty="0"/>
          </a:p>
        </p:txBody>
      </p:sp>
      <p:sp>
        <p:nvSpPr>
          <p:cNvPr id="11" name="Rectangle 10"/>
          <p:cNvSpPr/>
          <p:nvPr/>
        </p:nvSpPr>
        <p:spPr>
          <a:xfrm>
            <a:off x="8231659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Functions</a:t>
            </a:r>
            <a:endParaRPr lang="en-US" sz="1050" dirty="0"/>
          </a:p>
        </p:txBody>
      </p:sp>
      <p:sp>
        <p:nvSpPr>
          <p:cNvPr id="12" name="Rectangle 11"/>
          <p:cNvSpPr/>
          <p:nvPr/>
        </p:nvSpPr>
        <p:spPr>
          <a:xfrm>
            <a:off x="9479692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Corporate</a:t>
            </a:r>
            <a:endParaRPr lang="en-US" sz="1050" dirty="0"/>
          </a:p>
        </p:txBody>
      </p:sp>
      <p:sp>
        <p:nvSpPr>
          <p:cNvPr id="13" name="Rectangle 12"/>
          <p:cNvSpPr/>
          <p:nvPr/>
        </p:nvSpPr>
        <p:spPr>
          <a:xfrm>
            <a:off x="10727725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solidFill>
                  <a:srgbClr val="FFC000"/>
                </a:solidFill>
              </a:rPr>
              <a:t>Movie Club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4599" y="2617153"/>
            <a:ext cx="11592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</a:t>
            </a:r>
            <a:r>
              <a:rPr lang="en-US" sz="1600" b="1" dirty="0" smtClean="0">
                <a:solidFill>
                  <a:srgbClr val="FFC000"/>
                </a:solidFill>
              </a:rPr>
              <a:t>Online Store </a:t>
            </a:r>
            <a:r>
              <a:rPr lang="en-US" sz="1600" dirty="0" smtClean="0"/>
              <a:t>will be an e-commerce hub for our </a:t>
            </a:r>
            <a:r>
              <a:rPr lang="en-US" sz="1600" b="1" dirty="0" smtClean="0">
                <a:solidFill>
                  <a:srgbClr val="FFC000"/>
                </a:solidFill>
              </a:rPr>
              <a:t>Gift Cards</a:t>
            </a:r>
            <a:r>
              <a:rPr lang="en-US" sz="1600" dirty="0" smtClean="0"/>
              <a:t>, </a:t>
            </a:r>
            <a:r>
              <a:rPr lang="en-US" sz="1600" b="1" dirty="0" err="1" smtClean="0">
                <a:solidFill>
                  <a:srgbClr val="FFC000"/>
                </a:solidFill>
              </a:rPr>
              <a:t>MovieMoney</a:t>
            </a:r>
            <a:r>
              <a:rPr lang="en-US" sz="1600" dirty="0" smtClean="0"/>
              <a:t>, </a:t>
            </a:r>
            <a:r>
              <a:rPr lang="en-US" sz="1600" b="1" dirty="0" err="1" smtClean="0">
                <a:solidFill>
                  <a:srgbClr val="FFC000"/>
                </a:solidFill>
              </a:rPr>
              <a:t>eVouchers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0150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284598" y="2594113"/>
            <a:ext cx="1159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C000"/>
                </a:solidFill>
              </a:rPr>
              <a:t>Events &amp; Experiences. </a:t>
            </a:r>
            <a:r>
              <a:rPr lang="en-US" sz="1600" dirty="0" smtClean="0"/>
              <a:t>The home of </a:t>
            </a:r>
            <a:r>
              <a:rPr lang="en-US" sz="1600" b="1" dirty="0" smtClean="0">
                <a:solidFill>
                  <a:srgbClr val="FFC000"/>
                </a:solidFill>
              </a:rPr>
              <a:t>Live Shows </a:t>
            </a:r>
            <a:r>
              <a:rPr lang="en-US" sz="1600" dirty="0" smtClean="0"/>
              <a:t>and </a:t>
            </a:r>
            <a:r>
              <a:rPr lang="en-US" sz="1600" b="1" dirty="0" smtClean="0">
                <a:solidFill>
                  <a:srgbClr val="FFC000"/>
                </a:solidFill>
              </a:rPr>
              <a:t>Special Event </a:t>
            </a:r>
            <a:r>
              <a:rPr lang="en-US" sz="1600" dirty="0" smtClean="0"/>
              <a:t>sessions. As well as </a:t>
            </a:r>
            <a:r>
              <a:rPr lang="en-US" sz="1600" b="1" dirty="0" smtClean="0">
                <a:solidFill>
                  <a:srgbClr val="FFC000"/>
                </a:solidFill>
              </a:rPr>
              <a:t>Heels &amp; Reels</a:t>
            </a:r>
            <a:r>
              <a:rPr lang="en-US" sz="1600" dirty="0" smtClean="0"/>
              <a:t>, </a:t>
            </a:r>
            <a:r>
              <a:rPr lang="en-US" sz="1600" b="1" dirty="0" smtClean="0">
                <a:solidFill>
                  <a:srgbClr val="FFC000"/>
                </a:solidFill>
              </a:rPr>
              <a:t>Classic  &amp; Oscar Films</a:t>
            </a:r>
            <a:r>
              <a:rPr lang="en-US" sz="1600" dirty="0" smtClean="0"/>
              <a:t>, </a:t>
            </a:r>
            <a:r>
              <a:rPr lang="en-US" sz="1600" b="1" dirty="0" smtClean="0">
                <a:solidFill>
                  <a:srgbClr val="FFC000"/>
                </a:solidFill>
              </a:rPr>
              <a:t>NT Live</a:t>
            </a:r>
            <a:r>
              <a:rPr lang="en-US" sz="1600" dirty="0" smtClean="0"/>
              <a:t>. This will also be where our ‘</a:t>
            </a:r>
            <a:r>
              <a:rPr lang="en-US" sz="1600" b="1" dirty="0" smtClean="0">
                <a:solidFill>
                  <a:srgbClr val="FFC000"/>
                </a:solidFill>
              </a:rPr>
              <a:t>Showcase</a:t>
            </a:r>
            <a:r>
              <a:rPr lang="en-US" sz="1600" dirty="0" smtClean="0"/>
              <a:t>’ and ‘</a:t>
            </a:r>
            <a:r>
              <a:rPr lang="en-US" sz="1600" b="1" dirty="0" smtClean="0">
                <a:solidFill>
                  <a:srgbClr val="FFC000"/>
                </a:solidFill>
              </a:rPr>
              <a:t>Gold Class</a:t>
            </a:r>
            <a:r>
              <a:rPr lang="en-US" sz="1600" dirty="0" smtClean="0"/>
              <a:t>’ experiences are featured. As well as accessible sessions: </a:t>
            </a:r>
            <a:r>
              <a:rPr lang="en-US" sz="1600" b="1" dirty="0" err="1" smtClean="0">
                <a:solidFill>
                  <a:srgbClr val="FFC000"/>
                </a:solidFill>
              </a:rPr>
              <a:t>CryBaby</a:t>
            </a:r>
            <a:r>
              <a:rPr lang="en-US" sz="1600" dirty="0" smtClean="0"/>
              <a:t>, </a:t>
            </a:r>
            <a:r>
              <a:rPr lang="en-US" sz="1600" b="1" dirty="0" smtClean="0">
                <a:solidFill>
                  <a:srgbClr val="FFC000"/>
                </a:solidFill>
              </a:rPr>
              <a:t>OC</a:t>
            </a:r>
            <a:r>
              <a:rPr lang="en-US" sz="1600" dirty="0" smtClean="0"/>
              <a:t>, </a:t>
            </a:r>
            <a:r>
              <a:rPr lang="en-US" sz="1600" b="1" dirty="0" smtClean="0">
                <a:solidFill>
                  <a:srgbClr val="FFC000"/>
                </a:solidFill>
              </a:rPr>
              <a:t>Sensory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Navigation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4500" y="1579257"/>
            <a:ext cx="2856470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Regent Cinemas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39527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What’s On</a:t>
            </a:r>
            <a:endParaRPr lang="en-US" sz="1050" dirty="0"/>
          </a:p>
        </p:txBody>
      </p:sp>
      <p:sp>
        <p:nvSpPr>
          <p:cNvPr id="8" name="Rectangle 7"/>
          <p:cNvSpPr/>
          <p:nvPr/>
        </p:nvSpPr>
        <p:spPr>
          <a:xfrm>
            <a:off x="4487560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Online Store</a:t>
            </a:r>
            <a:endParaRPr lang="en-US" sz="1050" dirty="0"/>
          </a:p>
        </p:txBody>
      </p:sp>
      <p:sp>
        <p:nvSpPr>
          <p:cNvPr id="9" name="Rectangle 8"/>
          <p:cNvSpPr/>
          <p:nvPr/>
        </p:nvSpPr>
        <p:spPr>
          <a:xfrm>
            <a:off x="5735593" y="1579257"/>
            <a:ext cx="1159476" cy="8906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ysClr val="windowText" lastClr="000000"/>
                </a:solidFill>
              </a:rPr>
              <a:t>Events &amp; Experiences</a:t>
            </a:r>
            <a:endParaRPr lang="en-US" sz="105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83626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Offers &amp; Promotions</a:t>
            </a:r>
            <a:endParaRPr lang="en-US" sz="1050" dirty="0"/>
          </a:p>
        </p:txBody>
      </p:sp>
      <p:sp>
        <p:nvSpPr>
          <p:cNvPr id="11" name="Rectangle 10"/>
          <p:cNvSpPr/>
          <p:nvPr/>
        </p:nvSpPr>
        <p:spPr>
          <a:xfrm>
            <a:off x="8231659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Functions</a:t>
            </a:r>
            <a:endParaRPr lang="en-US" sz="1050" dirty="0"/>
          </a:p>
        </p:txBody>
      </p:sp>
      <p:sp>
        <p:nvSpPr>
          <p:cNvPr id="12" name="Rectangle 11"/>
          <p:cNvSpPr/>
          <p:nvPr/>
        </p:nvSpPr>
        <p:spPr>
          <a:xfrm>
            <a:off x="9479692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Corporate</a:t>
            </a:r>
            <a:endParaRPr lang="en-US" sz="1050" dirty="0"/>
          </a:p>
        </p:txBody>
      </p:sp>
      <p:sp>
        <p:nvSpPr>
          <p:cNvPr id="13" name="Rectangle 12"/>
          <p:cNvSpPr/>
          <p:nvPr/>
        </p:nvSpPr>
        <p:spPr>
          <a:xfrm>
            <a:off x="10727725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solidFill>
                  <a:srgbClr val="FFC000"/>
                </a:solidFill>
              </a:rPr>
              <a:t>Movie Club</a:t>
            </a:r>
          </a:p>
        </p:txBody>
      </p:sp>
    </p:spTree>
    <p:extLst>
      <p:ext uri="{BB962C8B-B14F-4D97-AF65-F5344CB8AC3E}">
        <p14:creationId xmlns:p14="http://schemas.microsoft.com/office/powerpoint/2010/main" val="208785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284600" y="2594113"/>
            <a:ext cx="1159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C000"/>
                </a:solidFill>
              </a:rPr>
              <a:t>Offers &amp; Promotions</a:t>
            </a:r>
            <a:r>
              <a:rPr lang="en-US" sz="1600" dirty="0" smtClean="0"/>
              <a:t>. Everything from permanent promos like </a:t>
            </a:r>
            <a:r>
              <a:rPr lang="en-US" sz="1600" b="1" dirty="0" smtClean="0">
                <a:solidFill>
                  <a:srgbClr val="FFC000"/>
                </a:solidFill>
              </a:rPr>
              <a:t>Movie &amp; Morning Tea</a:t>
            </a:r>
            <a:r>
              <a:rPr lang="en-US" sz="1600" dirty="0" smtClean="0"/>
              <a:t>, to limited </a:t>
            </a:r>
            <a:r>
              <a:rPr lang="en-US" sz="1600" b="1" dirty="0" smtClean="0">
                <a:solidFill>
                  <a:srgbClr val="FFC000"/>
                </a:solidFill>
              </a:rPr>
              <a:t>Candy Bar Combos</a:t>
            </a:r>
            <a:r>
              <a:rPr lang="en-US" sz="1600" dirty="0" smtClean="0"/>
              <a:t>, </a:t>
            </a:r>
            <a:r>
              <a:rPr lang="en-US" sz="1600" b="1" dirty="0" smtClean="0">
                <a:solidFill>
                  <a:srgbClr val="FFC000"/>
                </a:solidFill>
              </a:rPr>
              <a:t>Weekly Offers </a:t>
            </a:r>
            <a:r>
              <a:rPr lang="en-US" sz="1600" dirty="0" smtClean="0"/>
              <a:t>or </a:t>
            </a:r>
            <a:r>
              <a:rPr lang="en-US" sz="1600" b="1" dirty="0" smtClean="0">
                <a:solidFill>
                  <a:srgbClr val="FFC000"/>
                </a:solidFill>
              </a:rPr>
              <a:t>Movie Club EXCLUSIVE Offers</a:t>
            </a:r>
            <a:r>
              <a:rPr lang="en-US" sz="1600" dirty="0" smtClean="0"/>
              <a:t>. Each offer will have its own details or redemption page. 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Navigation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4500" y="1579257"/>
            <a:ext cx="2856470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Regent Cinemas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39527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What’s On</a:t>
            </a:r>
            <a:endParaRPr lang="en-US" sz="1050" dirty="0"/>
          </a:p>
        </p:txBody>
      </p:sp>
      <p:sp>
        <p:nvSpPr>
          <p:cNvPr id="8" name="Rectangle 7"/>
          <p:cNvSpPr/>
          <p:nvPr/>
        </p:nvSpPr>
        <p:spPr>
          <a:xfrm>
            <a:off x="4487560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Online Store</a:t>
            </a:r>
            <a:endParaRPr lang="en-US" sz="1050" dirty="0"/>
          </a:p>
        </p:txBody>
      </p:sp>
      <p:sp>
        <p:nvSpPr>
          <p:cNvPr id="9" name="Rectangle 8"/>
          <p:cNvSpPr/>
          <p:nvPr/>
        </p:nvSpPr>
        <p:spPr>
          <a:xfrm>
            <a:off x="5735593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Events &amp; Experiences</a:t>
            </a:r>
            <a:endParaRPr lang="en-US" sz="1050" dirty="0"/>
          </a:p>
        </p:txBody>
      </p:sp>
      <p:sp>
        <p:nvSpPr>
          <p:cNvPr id="10" name="Rectangle 9"/>
          <p:cNvSpPr/>
          <p:nvPr/>
        </p:nvSpPr>
        <p:spPr>
          <a:xfrm>
            <a:off x="6983626" y="1579257"/>
            <a:ext cx="1159476" cy="8906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ysClr val="windowText" lastClr="000000"/>
                </a:solidFill>
              </a:rPr>
              <a:t>Offers &amp; Promotions</a:t>
            </a:r>
            <a:endParaRPr lang="en-US" sz="105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31659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Functions</a:t>
            </a:r>
            <a:endParaRPr lang="en-US" sz="1050" dirty="0"/>
          </a:p>
        </p:txBody>
      </p:sp>
      <p:sp>
        <p:nvSpPr>
          <p:cNvPr id="12" name="Rectangle 11"/>
          <p:cNvSpPr/>
          <p:nvPr/>
        </p:nvSpPr>
        <p:spPr>
          <a:xfrm>
            <a:off x="9479692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Corporate</a:t>
            </a:r>
            <a:endParaRPr lang="en-US" sz="1050" dirty="0"/>
          </a:p>
        </p:txBody>
      </p:sp>
      <p:sp>
        <p:nvSpPr>
          <p:cNvPr id="13" name="Rectangle 12"/>
          <p:cNvSpPr/>
          <p:nvPr/>
        </p:nvSpPr>
        <p:spPr>
          <a:xfrm>
            <a:off x="10727725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solidFill>
                  <a:srgbClr val="FFC000"/>
                </a:solidFill>
              </a:rPr>
              <a:t>Movie Club</a:t>
            </a:r>
          </a:p>
        </p:txBody>
      </p:sp>
    </p:spTree>
    <p:extLst>
      <p:ext uri="{BB962C8B-B14F-4D97-AF65-F5344CB8AC3E}">
        <p14:creationId xmlns:p14="http://schemas.microsoft.com/office/powerpoint/2010/main" val="45343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84600" y="2594112"/>
            <a:ext cx="1159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C000"/>
                </a:solidFill>
              </a:rPr>
              <a:t>Functions: </a:t>
            </a:r>
            <a:r>
              <a:rPr lang="en-US" sz="1600" dirty="0" smtClean="0"/>
              <a:t>Dedicated sub-site for </a:t>
            </a:r>
            <a:r>
              <a:rPr lang="en-US" sz="1600" b="1" dirty="0" smtClean="0">
                <a:solidFill>
                  <a:srgbClr val="FFC000"/>
                </a:solidFill>
              </a:rPr>
              <a:t>Group Bookings</a:t>
            </a:r>
            <a:r>
              <a:rPr lang="en-US" sz="1600" dirty="0" smtClean="0"/>
              <a:t>, </a:t>
            </a:r>
            <a:r>
              <a:rPr lang="en-US" sz="1600" b="1" dirty="0" smtClean="0">
                <a:solidFill>
                  <a:srgbClr val="FFC000"/>
                </a:solidFill>
              </a:rPr>
              <a:t>Fundraising</a:t>
            </a:r>
            <a:r>
              <a:rPr lang="en-US" sz="1600" dirty="0" smtClean="0"/>
              <a:t>, etc. The big push for this site will be ‘Contact.’ There will be tailored </a:t>
            </a:r>
            <a:r>
              <a:rPr lang="en-US" sz="1600" b="1" dirty="0" smtClean="0">
                <a:solidFill>
                  <a:srgbClr val="FFC000"/>
                </a:solidFill>
              </a:rPr>
              <a:t>contact forms </a:t>
            </a:r>
            <a:r>
              <a:rPr lang="en-US" sz="1600" dirty="0" smtClean="0"/>
              <a:t>and </a:t>
            </a:r>
            <a:r>
              <a:rPr lang="en-US" sz="1600" b="1" dirty="0" smtClean="0">
                <a:solidFill>
                  <a:srgbClr val="FFC000"/>
                </a:solidFill>
              </a:rPr>
              <a:t>phone numbers </a:t>
            </a:r>
            <a:r>
              <a:rPr lang="en-US" sz="1600" dirty="0" smtClean="0"/>
              <a:t>everywhere you look. 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Navigation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4500" y="1579257"/>
            <a:ext cx="2856470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Regent Cinemas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39527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What’s On</a:t>
            </a:r>
            <a:endParaRPr lang="en-US" sz="1050" dirty="0"/>
          </a:p>
        </p:txBody>
      </p:sp>
      <p:sp>
        <p:nvSpPr>
          <p:cNvPr id="8" name="Rectangle 7"/>
          <p:cNvSpPr/>
          <p:nvPr/>
        </p:nvSpPr>
        <p:spPr>
          <a:xfrm>
            <a:off x="4487560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Online Store</a:t>
            </a:r>
            <a:endParaRPr lang="en-US" sz="1050" dirty="0"/>
          </a:p>
        </p:txBody>
      </p:sp>
      <p:sp>
        <p:nvSpPr>
          <p:cNvPr id="9" name="Rectangle 8"/>
          <p:cNvSpPr/>
          <p:nvPr/>
        </p:nvSpPr>
        <p:spPr>
          <a:xfrm>
            <a:off x="5735593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Events &amp; Experiences</a:t>
            </a:r>
            <a:endParaRPr lang="en-US" sz="1050" dirty="0"/>
          </a:p>
        </p:txBody>
      </p:sp>
      <p:sp>
        <p:nvSpPr>
          <p:cNvPr id="10" name="Rectangle 9"/>
          <p:cNvSpPr/>
          <p:nvPr/>
        </p:nvSpPr>
        <p:spPr>
          <a:xfrm>
            <a:off x="6983626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Offers &amp; Promotions</a:t>
            </a:r>
            <a:endParaRPr lang="en-US" sz="1050" dirty="0"/>
          </a:p>
        </p:txBody>
      </p:sp>
      <p:sp>
        <p:nvSpPr>
          <p:cNvPr id="11" name="Rectangle 10"/>
          <p:cNvSpPr/>
          <p:nvPr/>
        </p:nvSpPr>
        <p:spPr>
          <a:xfrm>
            <a:off x="8231659" y="1579257"/>
            <a:ext cx="1159476" cy="8906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ysClr val="windowText" lastClr="000000"/>
                </a:solidFill>
              </a:rPr>
              <a:t>Functions</a:t>
            </a:r>
            <a:endParaRPr lang="en-US" sz="105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79692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Corporate</a:t>
            </a:r>
            <a:endParaRPr lang="en-US" sz="1050" dirty="0"/>
          </a:p>
        </p:txBody>
      </p:sp>
      <p:sp>
        <p:nvSpPr>
          <p:cNvPr id="13" name="Rectangle 12"/>
          <p:cNvSpPr/>
          <p:nvPr/>
        </p:nvSpPr>
        <p:spPr>
          <a:xfrm>
            <a:off x="10727725" y="1579257"/>
            <a:ext cx="1159476" cy="890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solidFill>
                  <a:srgbClr val="FFC000"/>
                </a:solidFill>
              </a:rPr>
              <a:t>Movie Club</a:t>
            </a:r>
          </a:p>
        </p:txBody>
      </p:sp>
    </p:spTree>
    <p:extLst>
      <p:ext uri="{BB962C8B-B14F-4D97-AF65-F5344CB8AC3E}">
        <p14:creationId xmlns:p14="http://schemas.microsoft.com/office/powerpoint/2010/main" val="13353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168</TotalTime>
  <Words>945</Words>
  <Application>Microsoft Macintosh PowerPoint</Application>
  <PresentationFormat>Widescreen</PresentationFormat>
  <Paragraphs>211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Corbel</vt:lpstr>
      <vt:lpstr>Depth</vt:lpstr>
      <vt:lpstr>Regent Website</vt:lpstr>
      <vt:lpstr>PowerPoint Presentation</vt:lpstr>
      <vt:lpstr>PowerPoint Presentation</vt:lpstr>
      <vt:lpstr>Primary Navigation</vt:lpstr>
      <vt:lpstr>Primary Navigation</vt:lpstr>
      <vt:lpstr>Primary Navigation</vt:lpstr>
      <vt:lpstr>Primary Navigation</vt:lpstr>
      <vt:lpstr>Primary Navigation</vt:lpstr>
      <vt:lpstr>Primary Navigation</vt:lpstr>
      <vt:lpstr>Primary Navigation</vt:lpstr>
      <vt:lpstr>Primary Navigation</vt:lpstr>
      <vt:lpstr>Primary Navigation</vt:lpstr>
      <vt:lpstr>Primary Navigation</vt:lpstr>
      <vt:lpstr>Secondary Navigation</vt:lpstr>
      <vt:lpstr>Tertiary Navigation</vt:lpstr>
      <vt:lpstr>Individual Sections</vt:lpstr>
      <vt:lpstr>Individual Sections</vt:lpstr>
      <vt:lpstr>Individual Sections</vt:lpstr>
      <vt:lpstr>Individual Sections</vt:lpstr>
      <vt:lpstr>Website URL</vt:lpstr>
      <vt:lpstr>Branding Domains</vt:lpstr>
      <vt:lpstr>PowerPoint Presentation</vt:lpstr>
      <vt:lpstr>PowerPoint Presentation</vt:lpstr>
      <vt:lpstr>Thank you.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Regent Website</dc:title>
  <dc:creator>Bartholomew Squires-Spratling</dc:creator>
  <cp:lastModifiedBy>Bartholomew Squires-Spratling</cp:lastModifiedBy>
  <cp:revision>31</cp:revision>
  <dcterms:created xsi:type="dcterms:W3CDTF">2015-11-11T11:09:09Z</dcterms:created>
  <dcterms:modified xsi:type="dcterms:W3CDTF">2015-11-11T14:15:56Z</dcterms:modified>
</cp:coreProperties>
</file>